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tif" ContentType="image/tif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5" r:id="rId1"/>
  </p:sldMasterIdLst>
  <p:notesMasterIdLst>
    <p:notesMasterId r:id="rId14"/>
  </p:notesMasterIdLst>
  <p:handoutMasterIdLst>
    <p:handoutMasterId r:id="rId15"/>
  </p:handoutMasterIdLst>
  <p:sldIdLst>
    <p:sldId id="797" r:id="rId2"/>
    <p:sldId id="807" r:id="rId3"/>
    <p:sldId id="808" r:id="rId4"/>
    <p:sldId id="817" r:id="rId5"/>
    <p:sldId id="809" r:id="rId6"/>
    <p:sldId id="810" r:id="rId7"/>
    <p:sldId id="811" r:id="rId8"/>
    <p:sldId id="812" r:id="rId9"/>
    <p:sldId id="814" r:id="rId10"/>
    <p:sldId id="815" r:id="rId11"/>
    <p:sldId id="813" r:id="rId12"/>
    <p:sldId id="816" r:id="rId13"/>
  </p:sldIdLst>
  <p:sldSz cx="9144000" cy="6858000" type="screen4x3"/>
  <p:notesSz cx="6858000" cy="91440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236E8"/>
    <a:srgbClr val="1B82E8"/>
    <a:srgbClr val="919EBF"/>
    <a:srgbClr val="91B3BF"/>
    <a:srgbClr val="5885BF"/>
    <a:srgbClr val="147A11"/>
    <a:srgbClr val="1E390C"/>
    <a:srgbClr val="FFFD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689" autoAdjust="0"/>
  </p:normalViewPr>
  <p:slideViewPr>
    <p:cSldViewPr>
      <p:cViewPr varScale="1">
        <p:scale>
          <a:sx n="93" d="100"/>
          <a:sy n="93" d="100"/>
        </p:scale>
        <p:origin x="-912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138373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notes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363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</p:spTree>
    <p:extLst>
      <p:ext uri="{BB962C8B-B14F-4D97-AF65-F5344CB8AC3E}">
        <p14:creationId xmlns:p14="http://schemas.microsoft.com/office/powerpoint/2010/main" val="48496272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-112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-112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-112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-112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-112" charset="0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27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  <a:effectLst>
            <a:outerShdw blurRad="63500" dist="35915" dir="16979978" algn="ctr" rotWithShape="0">
              <a:srgbClr val="000000">
                <a:alpha val="75000"/>
              </a:srgbClr>
            </a:outerShdw>
          </a:effectLst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6627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  <a:effectLst>
            <a:outerShdw blurRad="63500" dist="25399" dir="16979931" algn="ctr" rotWithShape="0">
              <a:srgbClr val="000000">
                <a:alpha val="75000"/>
              </a:srgbClr>
            </a:outerShdw>
          </a:effectLst>
        </p:spPr>
        <p:txBody>
          <a:bodyPr/>
          <a:lstStyle>
            <a:lvl1pPr marL="0" indent="0" algn="ctr">
              <a:buFont typeface="Webdings" pitchFamily="-11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z="1000" smtClean="0"/>
            </a:lvl1pPr>
          </a:lstStyle>
          <a:p>
            <a:pPr>
              <a:defRPr/>
            </a:pPr>
            <a:r>
              <a:rPr lang="en-US" smtClean="0"/>
              <a:t>13. June 2013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 smtClean="0"/>
              <a:t>Mohr - eROSITA CWG Meeting - Bonn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CB327-7358-4C41-A3EB-9252E7D3C5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571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13. June 2013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Mohr - eROSITA CWG Meeting - Bonn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66293D-023D-B242-BE99-745E7B6945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966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13. June 2013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Mohr - eROSITA CWG Meeting - Bonn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8071E3-6AE4-6948-8DD6-50533BA256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6560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381000"/>
            <a:ext cx="82296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13. June 2013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Mohr - eROSITA CWG Meeting - Bonn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9AC2DD-41F2-4343-8576-9C66BCC2E4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270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76200"/>
            <a:ext cx="6705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13. June 2013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Mohr - eROSITA CWG Meeting - Bonn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D9B018-6950-1F48-97BC-A2255AD313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384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13. June 2013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Mohr - eROSITA CWG Meeting - Bonn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411D8A-36C0-4A49-8E5E-7B8D193522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516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76200"/>
            <a:ext cx="6705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13. June 2013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Mohr - eROSITA CWG Meeting - Bonn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64F80C-3848-8E49-91B0-7675960E39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237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76200"/>
            <a:ext cx="6705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13. June 2013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Mohr - eROSITA CWG Meeting - Bonn</a:t>
            </a: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AB63C7-0FA0-B644-9FD1-8DA63E3F14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709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76200"/>
            <a:ext cx="6705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13. June 2013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Mohr - eROSITA CWG Meeting - Bonn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D42A6C-DD80-CF44-BCEA-9C659F502E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578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13. June 2013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Mohr - eROSITA CWG Meeting - Bonn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5B6BCC-6FC5-1841-8720-9809E63673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7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13. June 2013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Mohr - eROSITA CWG Meeting - Bonn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2C607D-D7DE-AF45-BADA-66A401CA2D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802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13. June 2013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Mohr - eROSITA CWG Meeting - Bonn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5679CE-5F43-A649-8C50-EC74076615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20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g"/><Relationship Id="rId15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2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2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304800"/>
            <a:ext cx="6705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07" dir="16979964" algn="ctr" rotWithShape="0">
              <a:srgbClr val="000000">
                <a:alpha val="75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5652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47800"/>
            <a:ext cx="82296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25400" dir="16979900" algn="ctr" rotWithShape="0">
              <a:srgbClr val="000000">
                <a:alpha val="7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652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1752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mtClean="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r>
              <a:rPr lang="en-US" smtClean="0"/>
              <a:t>13. June 2013</a:t>
            </a:r>
            <a:endParaRPr lang="en-US" dirty="0"/>
          </a:p>
        </p:txBody>
      </p:sp>
      <p:sp>
        <p:nvSpPr>
          <p:cNvPr id="5652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86000" y="6245225"/>
            <a:ext cx="4876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r>
              <a:rPr lang="en-US" smtClean="0"/>
              <a:t>Mohr - eROSITA CWG Meeting - Bonn</a:t>
            </a:r>
            <a:endParaRPr lang="en-US" dirty="0"/>
          </a:p>
        </p:txBody>
      </p:sp>
      <p:sp>
        <p:nvSpPr>
          <p:cNvPr id="5652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245225"/>
            <a:ext cx="1447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charset="0"/>
              </a:defRPr>
            </a:lvl1pPr>
          </a:lstStyle>
          <a:p>
            <a:pPr>
              <a:defRPr/>
            </a:pPr>
            <a:fld id="{26FA5E5D-A372-FE4D-A95C-4C43D723EB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" name="Picture 6" descr="lmu_siegel.jp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76200"/>
            <a:ext cx="1165634" cy="1143000"/>
          </a:xfrm>
          <a:prstGeom prst="rect">
            <a:avLst/>
          </a:prstGeom>
          <a:ln w="28575" cmpd="sng">
            <a:solidFill>
              <a:srgbClr val="000000"/>
            </a:solidFill>
          </a:ln>
        </p:spPr>
      </p:pic>
      <p:grpSp>
        <p:nvGrpSpPr>
          <p:cNvPr id="8" name="Group 16"/>
          <p:cNvGrpSpPr>
            <a:grpSpLocks/>
          </p:cNvGrpSpPr>
          <p:nvPr userDrawn="1"/>
        </p:nvGrpSpPr>
        <p:grpSpPr bwMode="auto">
          <a:xfrm>
            <a:off x="76200" y="76200"/>
            <a:ext cx="1006475" cy="1143000"/>
            <a:chOff x="8001000" y="1447800"/>
            <a:chExt cx="1006239" cy="1143000"/>
          </a:xfrm>
        </p:grpSpPr>
        <p:pic>
          <p:nvPicPr>
            <p:cNvPr id="9" name="Picture 2" descr="ka_hd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398" r="22632"/>
            <a:stretch>
              <a:fillRect/>
            </a:stretch>
          </p:blipFill>
          <p:spPr bwMode="auto">
            <a:xfrm>
              <a:off x="8001000" y="1447800"/>
              <a:ext cx="924560" cy="1143000"/>
            </a:xfrm>
            <a:prstGeom prst="rect">
              <a:avLst/>
            </a:prstGeom>
            <a:noFill/>
            <a:ln w="19050">
              <a:solidFill>
                <a:srgbClr val="0099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22"/>
            <p:cNvSpPr txBox="1">
              <a:spLocks noChangeArrowheads="1"/>
            </p:cNvSpPr>
            <p:nvPr/>
          </p:nvSpPr>
          <p:spPr bwMode="auto">
            <a:xfrm>
              <a:off x="8458200" y="1447800"/>
              <a:ext cx="549039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600">
                  <a:solidFill>
                    <a:srgbClr val="FF0000"/>
                  </a:solidFill>
                  <a:latin typeface="Times New Roman" charset="0"/>
                </a:rPr>
                <a:t>e-ROSITA</a:t>
              </a:r>
            </a:p>
          </p:txBody>
        </p:sp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62" r:id="rId1"/>
    <p:sldLayoutId id="2147483851" r:id="rId2"/>
    <p:sldLayoutId id="2147483852" r:id="rId3"/>
    <p:sldLayoutId id="2147483853" r:id="rId4"/>
    <p:sldLayoutId id="2147483854" r:id="rId5"/>
    <p:sldLayoutId id="2147483855" r:id="rId6"/>
    <p:sldLayoutId id="2147483856" r:id="rId7"/>
    <p:sldLayoutId id="2147483857" r:id="rId8"/>
    <p:sldLayoutId id="2147483858" r:id="rId9"/>
    <p:sldLayoutId id="2147483859" r:id="rId10"/>
    <p:sldLayoutId id="2147483860" r:id="rId11"/>
    <p:sldLayoutId id="2147483861" r:id="rId12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-112" charset="-52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-112" charset="-52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-112" charset="-52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-112" charset="-52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-112" charset="-52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-112" charset="-52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-112" charset="-52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-112" charset="-5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0000"/>
        <a:buFont typeface="Webdings" charset="0"/>
        <a:buChar char="n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ebdings" charset="0"/>
        <a:buChar char="n"/>
        <a:defRPr sz="2400">
          <a:solidFill>
            <a:schemeClr val="tx1"/>
          </a:solidFill>
          <a:latin typeface="+mn-lt"/>
          <a:ea typeface="ＭＳ Ｐゴシック" pitchFamily="-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0000"/>
        <a:buFont typeface="Webdings" charset="0"/>
        <a:buChar char="n"/>
        <a:defRPr sz="2000">
          <a:solidFill>
            <a:schemeClr val="tx1"/>
          </a:solidFill>
          <a:latin typeface="+mn-lt"/>
          <a:ea typeface="ＭＳ Ｐゴシック" pitchFamily="-11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ebdings" charset="0"/>
        <a:buChar char="n"/>
        <a:defRPr>
          <a:solidFill>
            <a:schemeClr val="tx1"/>
          </a:solidFill>
          <a:latin typeface="+mn-lt"/>
          <a:ea typeface="ＭＳ Ｐゴシック" pitchFamily="-11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0000"/>
        <a:buFont typeface="Webdings" charset="0"/>
        <a:buChar char="n"/>
        <a:defRPr>
          <a:solidFill>
            <a:schemeClr val="tx1"/>
          </a:solidFill>
          <a:latin typeface="+mn-lt"/>
          <a:ea typeface="ＭＳ Ｐゴシック" pitchFamily="-112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0000"/>
        <a:buFont typeface="Webdings" pitchFamily="-112" charset="2"/>
        <a:buChar char="n"/>
        <a:defRPr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0000"/>
        <a:buFont typeface="Webdings" pitchFamily="-112" charset="2"/>
        <a:buChar char="n"/>
        <a:defRPr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0000"/>
        <a:buFont typeface="Webdings" pitchFamily="-112" charset="2"/>
        <a:buChar char="n"/>
        <a:defRPr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0000"/>
        <a:buFont typeface="Webdings" pitchFamily="-112" charset="2"/>
        <a:buChar char="n"/>
        <a:defRPr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4" Type="http://schemas.openxmlformats.org/officeDocument/2006/relationships/image" Target="../media/image22.jpg"/><Relationship Id="rId5" Type="http://schemas.openxmlformats.org/officeDocument/2006/relationships/image" Target="../media/image23.jpg"/><Relationship Id="rId6" Type="http://schemas.openxmlformats.org/officeDocument/2006/relationships/image" Target="../media/image24.png"/><Relationship Id="rId7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t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emf"/><Relationship Id="rId3" Type="http://schemas.openxmlformats.org/officeDocument/2006/relationships/image" Target="../media/image1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 smtClean="0"/>
              <a:t>DES Survey Update and Data Quality Overview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 sz="2000" dirty="0" err="1" smtClean="0"/>
              <a:t>Shantanu</a:t>
            </a:r>
            <a:r>
              <a:rPr lang="en-US" sz="2000" dirty="0" smtClean="0"/>
              <a:t> Desai, Kerstin </a:t>
            </a:r>
            <a:r>
              <a:rPr lang="en-US" sz="2000" dirty="0" err="1" smtClean="0"/>
              <a:t>Paech</a:t>
            </a:r>
            <a:r>
              <a:rPr lang="en-US" sz="2000" dirty="0" smtClean="0"/>
              <a:t>, Hope Head, Joe Mohr</a:t>
            </a:r>
          </a:p>
          <a:p>
            <a:r>
              <a:rPr lang="en-US" sz="2000" dirty="0" smtClean="0"/>
              <a:t>LMU Physics</a:t>
            </a:r>
            <a:endParaRPr lang="en-US" sz="20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13. June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Mohr - eROSITA CWG Meeting - Bonn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64F80C-3848-8E49-91B0-7675960E39FA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9897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PS1 Update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4800600" cy="4953000"/>
          </a:xfrm>
        </p:spPr>
        <p:txBody>
          <a:bodyPr/>
          <a:lstStyle/>
          <a:p>
            <a:r>
              <a:rPr lang="en-US" sz="1600" dirty="0" smtClean="0"/>
              <a:t>PS1 3</a:t>
            </a:r>
            <a:r>
              <a:rPr lang="en-US" sz="1600" dirty="0" smtClean="0">
                <a:latin typeface="Symbol" charset="2"/>
                <a:cs typeface="Symbol" charset="2"/>
              </a:rPr>
              <a:t>p</a:t>
            </a:r>
            <a:r>
              <a:rPr lang="en-US" sz="1600" dirty="0" smtClean="0"/>
              <a:t> covers everything north of -30</a:t>
            </a:r>
            <a:r>
              <a:rPr lang="en-US" sz="1600" baseline="30000" dirty="0" smtClean="0"/>
              <a:t>o</a:t>
            </a:r>
            <a:r>
              <a:rPr lang="en-US" sz="1600" dirty="0" smtClean="0"/>
              <a:t> </a:t>
            </a:r>
            <a:r>
              <a:rPr lang="en-US" sz="1600" dirty="0" err="1" smtClean="0"/>
              <a:t>dec</a:t>
            </a:r>
            <a:endParaRPr lang="en-US" sz="1600" dirty="0" smtClean="0"/>
          </a:p>
          <a:p>
            <a:pPr lvl="1"/>
            <a:r>
              <a:rPr lang="en-US" sz="1200" dirty="0" smtClean="0"/>
              <a:t>Think of it as a low quality SDSS survey</a:t>
            </a:r>
          </a:p>
          <a:p>
            <a:pPr lvl="1"/>
            <a:r>
              <a:rPr lang="en-US" sz="1200" dirty="0" smtClean="0"/>
              <a:t>~0.5/1 mag deeper in </a:t>
            </a:r>
            <a:r>
              <a:rPr lang="en-US" sz="1200" dirty="0" err="1" smtClean="0"/>
              <a:t>i</a:t>
            </a:r>
            <a:r>
              <a:rPr lang="en-US" sz="1200" dirty="0" smtClean="0"/>
              <a:t>/z</a:t>
            </a:r>
          </a:p>
          <a:p>
            <a:endParaRPr lang="en-US" sz="1600" dirty="0" smtClean="0"/>
          </a:p>
          <a:p>
            <a:r>
              <a:rPr lang="en-US" sz="1600" dirty="0" smtClean="0"/>
              <a:t>We are using PS1 data to follow up unconfirmed Planck and XMM clusters</a:t>
            </a:r>
          </a:p>
          <a:p>
            <a:endParaRPr lang="en-US" sz="1600" dirty="0"/>
          </a:p>
          <a:p>
            <a:r>
              <a:rPr lang="en-US" sz="1600" dirty="0" smtClean="0"/>
              <a:t>Two streams:</a:t>
            </a:r>
          </a:p>
          <a:p>
            <a:pPr lvl="1"/>
            <a:r>
              <a:rPr lang="en-US" sz="1200" dirty="0" smtClean="0"/>
              <a:t>Use existing PS1 </a:t>
            </a:r>
            <a:r>
              <a:rPr lang="en-US" sz="1200" dirty="0" err="1" smtClean="0"/>
              <a:t>coadds</a:t>
            </a:r>
            <a:endParaRPr lang="en-US" sz="1200" dirty="0" smtClean="0"/>
          </a:p>
          <a:p>
            <a:pPr lvl="1"/>
            <a:r>
              <a:rPr lang="en-US" sz="1200" dirty="0" smtClean="0"/>
              <a:t>Build our own </a:t>
            </a:r>
            <a:r>
              <a:rPr lang="en-US" sz="1200" dirty="0" err="1" smtClean="0"/>
              <a:t>coadds</a:t>
            </a:r>
            <a:r>
              <a:rPr lang="en-US" sz="1200" dirty="0" smtClean="0"/>
              <a:t> from PS1 single epoch data</a:t>
            </a:r>
          </a:p>
          <a:p>
            <a:pPr lvl="1"/>
            <a:endParaRPr lang="en-US" sz="1200" dirty="0"/>
          </a:p>
          <a:p>
            <a:r>
              <a:rPr lang="en-US" sz="1600" dirty="0" smtClean="0"/>
              <a:t>PS1 </a:t>
            </a:r>
            <a:r>
              <a:rPr lang="en-US" sz="1600" dirty="0" err="1" smtClean="0"/>
              <a:t>coadds</a:t>
            </a:r>
            <a:r>
              <a:rPr lang="en-US" sz="1600" dirty="0" smtClean="0"/>
              <a:t>:</a:t>
            </a:r>
          </a:p>
          <a:p>
            <a:pPr lvl="1"/>
            <a:r>
              <a:rPr lang="en-US" sz="1200" dirty="0" smtClean="0"/>
              <a:t>Calibrate using stellar locus</a:t>
            </a:r>
          </a:p>
          <a:p>
            <a:pPr lvl="1"/>
            <a:r>
              <a:rPr lang="en-US" sz="1200" dirty="0" smtClean="0"/>
              <a:t>Stellar locus scatter is poor: 7% typical</a:t>
            </a:r>
          </a:p>
          <a:p>
            <a:pPr lvl="1"/>
            <a:endParaRPr lang="en-US" sz="1200" dirty="0"/>
          </a:p>
          <a:p>
            <a:r>
              <a:rPr lang="en-US" sz="1600" dirty="0" smtClean="0"/>
              <a:t>We are optimistic our </a:t>
            </a:r>
            <a:r>
              <a:rPr lang="en-US" sz="1600" dirty="0" err="1" smtClean="0"/>
              <a:t>coadds</a:t>
            </a:r>
            <a:r>
              <a:rPr lang="en-US" sz="1600" dirty="0" smtClean="0"/>
              <a:t> will be better, but let’s see…</a:t>
            </a:r>
            <a:endParaRPr lang="en-US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13. June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Mohr - </a:t>
            </a:r>
            <a:r>
              <a:rPr lang="en-US" dirty="0" err="1" smtClean="0"/>
              <a:t>eROSITA</a:t>
            </a:r>
            <a:r>
              <a:rPr lang="en-US" dirty="0" smtClean="0"/>
              <a:t> CWG Meeting - Bonn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D9B018-6950-1F48-97BC-A2255AD313DF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7" name="Picture 6" descr="6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057400"/>
            <a:ext cx="3924650" cy="2880000"/>
          </a:xfrm>
          <a:prstGeom prst="rect">
            <a:avLst/>
          </a:prstGeom>
        </p:spPr>
      </p:pic>
      <p:pic>
        <p:nvPicPr>
          <p:cNvPr id="8" name="Picture 7" descr="41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551" y="2057400"/>
            <a:ext cx="3924649" cy="2880000"/>
          </a:xfrm>
          <a:prstGeom prst="rect">
            <a:avLst/>
          </a:prstGeom>
        </p:spPr>
      </p:pic>
      <p:pic>
        <p:nvPicPr>
          <p:cNvPr id="9" name="Picture 8" descr="1105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057400"/>
            <a:ext cx="3924649" cy="2880000"/>
          </a:xfrm>
          <a:prstGeom prst="rect">
            <a:avLst/>
          </a:prstGeom>
        </p:spPr>
      </p:pic>
      <p:pic>
        <p:nvPicPr>
          <p:cNvPr id="10" name="Picture 9" descr="1182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551" y="2073000"/>
            <a:ext cx="3924649" cy="2880000"/>
          </a:xfrm>
          <a:prstGeom prst="rect">
            <a:avLst/>
          </a:prstGeom>
        </p:spPr>
      </p:pic>
      <p:pic>
        <p:nvPicPr>
          <p:cNvPr id="11" name="Picture 10" descr="819_grri_auto_scat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600200"/>
            <a:ext cx="3852000" cy="3608483"/>
          </a:xfrm>
          <a:prstGeom prst="rect">
            <a:avLst/>
          </a:prstGeom>
        </p:spPr>
      </p:pic>
      <p:pic>
        <p:nvPicPr>
          <p:cNvPr id="12" name="Picture 11" descr="628_riiz_auto_scat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600200"/>
            <a:ext cx="3852000" cy="3608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367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13. June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Mohr - eROSITA CWG Meeting - Bonn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D9B018-6950-1F48-97BC-A2255AD313DF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473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Needed Surveys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8153400" cy="4114800"/>
          </a:xfrm>
        </p:spPr>
        <p:txBody>
          <a:bodyPr/>
          <a:lstStyle/>
          <a:p>
            <a:r>
              <a:rPr lang="en-US" sz="2400" dirty="0" smtClean="0"/>
              <a:t>Optical </a:t>
            </a:r>
            <a:r>
              <a:rPr lang="en-US" sz="2400" dirty="0" err="1" smtClean="0"/>
              <a:t>followup</a:t>
            </a:r>
            <a:r>
              <a:rPr lang="en-US" sz="2400" dirty="0" smtClean="0"/>
              <a:t>/photo-z’s:  </a:t>
            </a:r>
            <a:r>
              <a:rPr lang="en-US" sz="2400" b="1" dirty="0" smtClean="0"/>
              <a:t>PS1 + DES</a:t>
            </a:r>
          </a:p>
          <a:p>
            <a:pPr lvl="1"/>
            <a:r>
              <a:rPr lang="en-US" sz="2000" dirty="0" smtClean="0"/>
              <a:t>Could substitute SDSS where for PS1 where available- hinges on whether our </a:t>
            </a:r>
            <a:r>
              <a:rPr lang="en-US" sz="2000" dirty="0" err="1" smtClean="0"/>
              <a:t>coadds</a:t>
            </a:r>
            <a:r>
              <a:rPr lang="en-US" sz="2000" dirty="0" smtClean="0"/>
              <a:t> are higher quality than PS1 </a:t>
            </a:r>
            <a:r>
              <a:rPr lang="en-US" sz="2000" dirty="0" err="1" smtClean="0"/>
              <a:t>coadds</a:t>
            </a:r>
            <a:endParaRPr lang="en-US" sz="2000" dirty="0"/>
          </a:p>
          <a:p>
            <a:endParaRPr lang="en-US" sz="2400" dirty="0" smtClean="0"/>
          </a:p>
          <a:p>
            <a:r>
              <a:rPr lang="en-US" sz="2400" dirty="0" smtClean="0"/>
              <a:t>NIR:  </a:t>
            </a:r>
            <a:r>
              <a:rPr lang="en-US" sz="2400" b="1" dirty="0" smtClean="0"/>
              <a:t>2MASS + VISTA </a:t>
            </a:r>
          </a:p>
          <a:p>
            <a:pPr lvl="1"/>
            <a:r>
              <a:rPr lang="en-US" sz="2000" dirty="0" smtClean="0"/>
              <a:t>VHS, VHS-DES, VIKING</a:t>
            </a:r>
          </a:p>
          <a:p>
            <a:endParaRPr lang="en-US" sz="2400" dirty="0"/>
          </a:p>
          <a:p>
            <a:r>
              <a:rPr lang="en-US" sz="2400" dirty="0" smtClean="0"/>
              <a:t>IR:  </a:t>
            </a:r>
            <a:r>
              <a:rPr lang="en-US" sz="2400" b="1" dirty="0" smtClean="0"/>
              <a:t>WISE + Spitzer</a:t>
            </a:r>
          </a:p>
          <a:p>
            <a:pPr lvl="1"/>
            <a:r>
              <a:rPr lang="en-US" sz="2000" dirty="0" smtClean="0"/>
              <a:t>Depends whether large solid angle Spitzer survey approved</a:t>
            </a:r>
          </a:p>
          <a:p>
            <a:pPr lvl="1"/>
            <a:endParaRPr lang="en-US" sz="2000" dirty="0"/>
          </a:p>
          <a:p>
            <a:r>
              <a:rPr lang="en-US" dirty="0" smtClean="0"/>
              <a:t>Weak lensing: KIDS+DES+PS1+SDSS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13. June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Mohr - eROSITA CWG Meeting - Bonn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5B6BCC-6FC5-1841-8720-9809E636739F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5558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 Survey Strategy- Depths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914400" y="1219200"/>
            <a:ext cx="7620000" cy="2667000"/>
          </a:xfrm>
        </p:spPr>
        <p:txBody>
          <a:bodyPr/>
          <a:lstStyle/>
          <a:p>
            <a:pPr marL="293688" indent="-293688" defTabSz="407988">
              <a:spcAft>
                <a:spcPts val="600"/>
              </a:spcAft>
              <a:buClr>
                <a:schemeClr val="tx1"/>
              </a:buClr>
              <a:buSzPct val="75000"/>
              <a:buFont typeface="Arial" pitchFamily="27" charset="0"/>
              <a:buChar char="•"/>
            </a:pPr>
            <a:r>
              <a:rPr lang="en-US" sz="2000" dirty="0">
                <a:latin typeface="Comic Sans MS"/>
              </a:rPr>
              <a:t>525 nights on Blanco 4m, Sept-Feb observing seasons</a:t>
            </a:r>
          </a:p>
          <a:p>
            <a:pPr marL="293688" indent="-293688" defTabSz="407988">
              <a:spcAft>
                <a:spcPts val="600"/>
              </a:spcAft>
              <a:buClr>
                <a:schemeClr val="tx1"/>
              </a:buClr>
              <a:buSzPct val="75000"/>
              <a:buFont typeface="Arial" pitchFamily="27" charset="0"/>
              <a:buChar char="•"/>
            </a:pPr>
            <a:r>
              <a:rPr lang="en-US" sz="2000" dirty="0" smtClean="0">
                <a:latin typeface="Comic Sans MS"/>
              </a:rPr>
              <a:t>~90 </a:t>
            </a:r>
            <a:r>
              <a:rPr lang="en-US" sz="2000" dirty="0">
                <a:latin typeface="Comic Sans MS"/>
              </a:rPr>
              <a:t>sec exposures  in </a:t>
            </a:r>
            <a:r>
              <a:rPr lang="en-US" sz="2000" dirty="0" err="1" smtClean="0">
                <a:latin typeface="Comic Sans MS"/>
              </a:rPr>
              <a:t>grizY</a:t>
            </a:r>
            <a:r>
              <a:rPr lang="en-US" sz="2000" dirty="0" smtClean="0">
                <a:latin typeface="Comic Sans MS"/>
              </a:rPr>
              <a:t>, 10 visits in each of </a:t>
            </a:r>
            <a:r>
              <a:rPr lang="en-US" sz="2000" i="1" dirty="0" err="1" smtClean="0">
                <a:latin typeface="Comic Sans MS"/>
              </a:rPr>
              <a:t>griz</a:t>
            </a:r>
            <a:endParaRPr lang="en-US" sz="2000" i="1" dirty="0">
              <a:latin typeface="Comic Sans MS"/>
            </a:endParaRPr>
          </a:p>
          <a:p>
            <a:pPr marL="293688" indent="-293688" defTabSz="407988">
              <a:spcAft>
                <a:spcPts val="600"/>
              </a:spcAft>
              <a:buClr>
                <a:schemeClr val="tx1"/>
              </a:buClr>
              <a:buSzPct val="75000"/>
              <a:buFont typeface="Arial" pitchFamily="27" charset="0"/>
              <a:buChar char="•"/>
            </a:pPr>
            <a:r>
              <a:rPr lang="en-US" sz="2000" dirty="0">
                <a:latin typeface="Comic Sans MS"/>
              </a:rPr>
              <a:t>2 or 3 filters per pointing</a:t>
            </a:r>
          </a:p>
          <a:p>
            <a:pPr marL="668338" lvl="1" indent="-260350" defTabSz="407988">
              <a:spcAft>
                <a:spcPts val="600"/>
              </a:spcAft>
              <a:buClr>
                <a:schemeClr val="tx1"/>
              </a:buClr>
              <a:buSzPct val="75000"/>
              <a:buFont typeface="Arial" pitchFamily="27" charset="0"/>
              <a:buChar char="•"/>
            </a:pPr>
            <a:r>
              <a:rPr lang="en-US" sz="2000" i="1" dirty="0">
                <a:latin typeface="Comic Sans MS"/>
                <a:ea typeface="Times New Roman" pitchFamily="27" charset="0"/>
                <a:cs typeface="Times New Roman" pitchFamily="27" charset="0"/>
              </a:rPr>
              <a:t>gr</a:t>
            </a:r>
            <a:r>
              <a:rPr lang="en-US" sz="2000" dirty="0">
                <a:latin typeface="Comic Sans MS"/>
              </a:rPr>
              <a:t> in dark time</a:t>
            </a:r>
          </a:p>
          <a:p>
            <a:pPr marL="668338" lvl="1" indent="-260350" defTabSz="407988">
              <a:spcAft>
                <a:spcPts val="600"/>
              </a:spcAft>
              <a:buClr>
                <a:schemeClr val="tx1"/>
              </a:buClr>
              <a:buSzPct val="75000"/>
              <a:buFont typeface="Arial" pitchFamily="27" charset="0"/>
              <a:buChar char="•"/>
            </a:pPr>
            <a:r>
              <a:rPr lang="en-US" sz="2000" i="1" dirty="0" err="1">
                <a:latin typeface="Comic Sans MS"/>
                <a:ea typeface="Times New Roman" pitchFamily="27" charset="0"/>
                <a:cs typeface="Times New Roman" pitchFamily="27" charset="0"/>
              </a:rPr>
              <a:t>izY</a:t>
            </a:r>
            <a:r>
              <a:rPr lang="en-US" sz="2000" dirty="0">
                <a:latin typeface="Comic Sans MS"/>
              </a:rPr>
              <a:t> in bright/grey time</a:t>
            </a:r>
          </a:p>
          <a:p>
            <a:pPr marL="293688" indent="-293688" defTabSz="407988">
              <a:spcAft>
                <a:spcPts val="600"/>
              </a:spcAft>
              <a:buClr>
                <a:schemeClr val="tx1"/>
              </a:buClr>
              <a:buSzPct val="75000"/>
              <a:buFont typeface="Arial" pitchFamily="27" charset="0"/>
              <a:buChar char="•"/>
            </a:pPr>
            <a:r>
              <a:rPr lang="en-US" sz="2000" dirty="0">
                <a:latin typeface="Comic Sans MS"/>
              </a:rPr>
              <a:t>4 survey </a:t>
            </a:r>
            <a:r>
              <a:rPr lang="en-US" sz="2000" dirty="0" err="1">
                <a:latin typeface="Comic Sans MS"/>
              </a:rPr>
              <a:t>tilings</a:t>
            </a:r>
            <a:r>
              <a:rPr lang="en-US" sz="2000" dirty="0">
                <a:latin typeface="Comic Sans MS"/>
              </a:rPr>
              <a:t>/filter/year over ~half the survey </a:t>
            </a:r>
            <a:r>
              <a:rPr lang="en-US" sz="2000" dirty="0" smtClean="0">
                <a:latin typeface="Comic Sans MS"/>
              </a:rPr>
              <a:t>region</a:t>
            </a:r>
            <a:endParaRPr lang="en-US" sz="2000" dirty="0">
              <a:latin typeface="Comic Sans M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13. June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Mohr - eROSITA CWG Meeting - Bonn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D9B018-6950-1F48-97BC-A2255AD313D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10" name="Picture 9" descr="Screen Shot 2013-03-29 at 3.29.0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880" y="3962400"/>
            <a:ext cx="7252720" cy="2421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5764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Planned DES Footprint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1524000"/>
          </a:xfrm>
        </p:spPr>
        <p:txBody>
          <a:bodyPr/>
          <a:lstStyle/>
          <a:p>
            <a:r>
              <a:rPr lang="en-US" sz="2000" dirty="0" smtClean="0"/>
              <a:t>5000 deg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 – requires ~1600 exposures for layer</a:t>
            </a:r>
          </a:p>
          <a:p>
            <a:r>
              <a:rPr lang="en-US" sz="2000" dirty="0" smtClean="0"/>
              <a:t>10 layers in each band have significant offsets- each object observed in 10 different locations on the focal plane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13. June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Mohr - eROSITA CWG Meeting - Bonn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D9B018-6950-1F48-97BC-A2255AD313D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438400"/>
            <a:ext cx="6096000" cy="328578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0" y="5222993"/>
            <a:ext cx="4724400" cy="1254007"/>
          </a:xfrm>
          <a:prstGeom prst="rect">
            <a:avLst/>
          </a:prstGeom>
          <a:ln>
            <a:solidFill>
              <a:srgbClr val="009999"/>
            </a:solidFill>
          </a:ln>
        </p:spPr>
      </p:pic>
    </p:spTree>
    <p:extLst>
      <p:ext uri="{BB962C8B-B14F-4D97-AF65-F5344CB8AC3E}">
        <p14:creationId xmlns:p14="http://schemas.microsoft.com/office/powerpoint/2010/main" val="9975015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eROSITA</a:t>
            </a:r>
            <a:r>
              <a:rPr lang="en-US" dirty="0" smtClean="0"/>
              <a:t> Sky – from Axel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13. June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Mohr - eROSITA CWG Meeting - Bonn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D9B018-6950-1F48-97BC-A2255AD313D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219200" y="1447800"/>
            <a:ext cx="6705600" cy="4648200"/>
          </a:xfrm>
        </p:spPr>
        <p:txBody>
          <a:bodyPr/>
          <a:lstStyle/>
          <a:p>
            <a:r>
              <a:rPr lang="en-US" dirty="0" smtClean="0"/>
              <a:t>Survey overlaps with </a:t>
            </a:r>
            <a:r>
              <a:rPr lang="en-US" dirty="0" err="1" smtClean="0"/>
              <a:t>eROSITA</a:t>
            </a:r>
            <a:endParaRPr lang="en-US" dirty="0"/>
          </a:p>
        </p:txBody>
      </p:sp>
      <p:pic>
        <p:nvPicPr>
          <p:cNvPr id="9" name="Picture 8" descr="eROSITA Survey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143000"/>
            <a:ext cx="70104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803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 Science Verification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1295400" y="914400"/>
            <a:ext cx="6477000" cy="990600"/>
          </a:xfrm>
        </p:spPr>
        <p:txBody>
          <a:bodyPr/>
          <a:lstStyle/>
          <a:p>
            <a:r>
              <a:rPr lang="en-US" sz="2400" dirty="0" smtClean="0"/>
              <a:t>Fall 2012 observations- all data public!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13. June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Mohr - eROSITA CWG Meeting - Bonn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D9B018-6950-1F48-97BC-A2255AD313D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133600"/>
            <a:ext cx="8191500" cy="3727772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914400" y="1600200"/>
            <a:ext cx="7406054" cy="4724400"/>
            <a:chOff x="914400" y="1600200"/>
            <a:chExt cx="7406054" cy="472440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14400" y="4635500"/>
              <a:ext cx="7406054" cy="168910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51000" y="1600200"/>
              <a:ext cx="5816600" cy="29083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0407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 Quality Statistics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3886200" cy="5105400"/>
          </a:xfrm>
        </p:spPr>
        <p:txBody>
          <a:bodyPr/>
          <a:lstStyle/>
          <a:p>
            <a:r>
              <a:rPr lang="en-US" sz="2000" dirty="0" smtClean="0"/>
              <a:t>DES target seeing is 0.8”</a:t>
            </a:r>
          </a:p>
          <a:p>
            <a:endParaRPr lang="en-US" sz="2000" dirty="0"/>
          </a:p>
          <a:p>
            <a:r>
              <a:rPr lang="en-US" sz="2000" dirty="0" smtClean="0"/>
              <a:t>SV seeing is ~1.1” (med)</a:t>
            </a:r>
          </a:p>
          <a:p>
            <a:pPr lvl="1"/>
            <a:r>
              <a:rPr lang="en-US" sz="1600" dirty="0" smtClean="0"/>
              <a:t>Guiding problems</a:t>
            </a:r>
          </a:p>
          <a:p>
            <a:pPr lvl="1"/>
            <a:r>
              <a:rPr lang="en-US" sz="1600" dirty="0" smtClean="0"/>
              <a:t>Cable wrap issue- tracking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 smtClean="0"/>
              <a:t>Mirror cooling started in February, used this spring to good effect</a:t>
            </a:r>
          </a:p>
          <a:p>
            <a:endParaRPr lang="en-US" sz="2000" dirty="0"/>
          </a:p>
          <a:p>
            <a:r>
              <a:rPr lang="en-US" sz="2000" dirty="0" smtClean="0"/>
              <a:t>Expectation is we can achieve &lt;1” median</a:t>
            </a:r>
          </a:p>
          <a:p>
            <a:endParaRPr lang="en-US" sz="2000" dirty="0" smtClean="0"/>
          </a:p>
          <a:p>
            <a:r>
              <a:rPr lang="en-US" sz="2000" dirty="0" smtClean="0"/>
              <a:t>Best seeing time concentrated in wide survey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13. June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Mohr - eROSITA CWG Meeting - Bonn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D9B018-6950-1F48-97BC-A2255AD313D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10" name="Picture 9" descr="desseei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1752600"/>
            <a:ext cx="4495800" cy="4067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5763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Photometric Repeatability Tests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381000" y="1524000"/>
            <a:ext cx="3962400" cy="4648200"/>
          </a:xfrm>
        </p:spPr>
        <p:txBody>
          <a:bodyPr/>
          <a:lstStyle/>
          <a:p>
            <a:r>
              <a:rPr lang="en-US" sz="2000" dirty="0" smtClean="0"/>
              <a:t>Repeated observations of the same object in different locations on focal plane allow us to test end to end quality of photometry</a:t>
            </a:r>
          </a:p>
          <a:p>
            <a:endParaRPr lang="en-US" sz="2000" dirty="0"/>
          </a:p>
          <a:p>
            <a:r>
              <a:rPr lang="en-US" sz="2000" dirty="0" smtClean="0"/>
              <a:t>Results:</a:t>
            </a:r>
          </a:p>
          <a:p>
            <a:pPr lvl="1"/>
            <a:r>
              <a:rPr lang="en-US" sz="1600" dirty="0" smtClean="0"/>
              <a:t>Scatter at bright end 1% to 1.5%</a:t>
            </a:r>
          </a:p>
          <a:p>
            <a:pPr lvl="1"/>
            <a:r>
              <a:rPr lang="en-US" sz="1600" dirty="0" smtClean="0"/>
              <a:t>E2E noise at 0.7% to 1%</a:t>
            </a:r>
          </a:p>
          <a:p>
            <a:pPr lvl="1"/>
            <a:endParaRPr lang="en-US" sz="1600" dirty="0" smtClean="0"/>
          </a:p>
          <a:p>
            <a:r>
              <a:rPr lang="en-US" sz="2000" dirty="0" err="1" smtClean="0"/>
              <a:t>Coadd</a:t>
            </a:r>
            <a:r>
              <a:rPr lang="en-US" sz="2000" dirty="0" smtClean="0"/>
              <a:t> scatter reduced by ~1/</a:t>
            </a:r>
            <a:r>
              <a:rPr lang="en-US" sz="2000" dirty="0" err="1" smtClean="0"/>
              <a:t>sqrt</a:t>
            </a:r>
            <a:r>
              <a:rPr lang="en-US" sz="2000" dirty="0" smtClean="0"/>
              <a:t>(10) to &lt;0.5%</a:t>
            </a:r>
          </a:p>
          <a:p>
            <a:pPr marL="457200" lvl="1" indent="0">
              <a:buNone/>
            </a:pPr>
            <a:endParaRPr lang="en-US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13. June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Mohr - eROSITA CWG Meeting - Bonn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D9B018-6950-1F48-97BC-A2255AD313DF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10" name="Picture 9" descr="SPT-CLJ0102-4915_rel_auto_cal_z_phot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472" y="1600200"/>
            <a:ext cx="4464000" cy="4326434"/>
          </a:xfrm>
          <a:prstGeom prst="rect">
            <a:avLst/>
          </a:prstGeom>
        </p:spPr>
      </p:pic>
      <p:pic>
        <p:nvPicPr>
          <p:cNvPr id="11" name="Picture 10" descr="SPT-CLJ0102-4915_rel_auto_cal_i_phot-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889" y="1600200"/>
            <a:ext cx="4286511" cy="4320000"/>
          </a:xfrm>
          <a:prstGeom prst="rect">
            <a:avLst/>
          </a:prstGeom>
        </p:spPr>
      </p:pic>
      <p:pic>
        <p:nvPicPr>
          <p:cNvPr id="12" name="Picture 11" descr="SPT-CLJ0102-4915_rel_auto_cal_r_phot-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889" y="1600200"/>
            <a:ext cx="4286511" cy="4320000"/>
          </a:xfrm>
          <a:prstGeom prst="rect">
            <a:avLst/>
          </a:prstGeom>
        </p:spPr>
      </p:pic>
      <p:pic>
        <p:nvPicPr>
          <p:cNvPr id="13" name="Picture 12" descr="SPT-CLJ0102-4915_rel_auto_cal_g_phot-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600200"/>
            <a:ext cx="4286512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800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Zeropoint</a:t>
            </a:r>
            <a:r>
              <a:rPr lang="en-US" dirty="0" smtClean="0"/>
              <a:t> Surface Corrections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381000" y="1676400"/>
            <a:ext cx="3962400" cy="4648200"/>
          </a:xfrm>
        </p:spPr>
        <p:txBody>
          <a:bodyPr/>
          <a:lstStyle/>
          <a:p>
            <a:r>
              <a:rPr lang="en-US" sz="2000" dirty="0" smtClean="0"/>
              <a:t>Kerstin </a:t>
            </a:r>
            <a:r>
              <a:rPr lang="en-US" sz="2000" dirty="0" err="1" smtClean="0"/>
              <a:t>Paech</a:t>
            </a:r>
            <a:r>
              <a:rPr lang="en-US" sz="2000" dirty="0" smtClean="0"/>
              <a:t> has modeled position dependent, repeatable error using hundreds of observations of Stripe 82</a:t>
            </a:r>
            <a:endParaRPr lang="en-US" sz="1600" dirty="0" smtClean="0"/>
          </a:p>
          <a:p>
            <a:pPr lvl="1"/>
            <a:r>
              <a:rPr lang="en-US" sz="1600" dirty="0" smtClean="0"/>
              <a:t>Corrections at 0.5% to 0.7% level</a:t>
            </a:r>
          </a:p>
          <a:p>
            <a:pPr lvl="1"/>
            <a:r>
              <a:rPr lang="en-US" sz="1600" dirty="0" smtClean="0"/>
              <a:t>These corrections now applied to SPT-E and SPT-W… awaiting test results</a:t>
            </a:r>
          </a:p>
          <a:p>
            <a:pPr lvl="1"/>
            <a:endParaRPr lang="en-US" sz="1600" dirty="0"/>
          </a:p>
          <a:p>
            <a:r>
              <a:rPr lang="en-US" sz="2000" dirty="0" smtClean="0"/>
              <a:t>This suggests that there is a remaining ‘random’ noise floor in our end to end system of similar scale- ~0.5%-0.7%</a:t>
            </a:r>
          </a:p>
          <a:p>
            <a:pPr lvl="1"/>
            <a:endParaRPr lang="en-US" sz="1600" dirty="0"/>
          </a:p>
          <a:p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13. June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Mohr - eROSITA CWG Meeting - Bonn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D9B018-6950-1F48-97BC-A2255AD313D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14" name="Picture 13" descr="fit_r-1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6" t="21607" r="8885" b="23922"/>
          <a:stretch/>
        </p:blipFill>
        <p:spPr>
          <a:xfrm rot="16200000">
            <a:off x="4154825" y="1525865"/>
            <a:ext cx="4940663" cy="4632135"/>
          </a:xfrm>
          <a:prstGeom prst="rect">
            <a:avLst/>
          </a:prstGeom>
        </p:spPr>
      </p:pic>
      <p:pic>
        <p:nvPicPr>
          <p:cNvPr id="15" name="Picture 14" descr="fit_r-1-rms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6" t="21062" r="8373" b="24103"/>
          <a:stretch/>
        </p:blipFill>
        <p:spPr>
          <a:xfrm rot="16200000">
            <a:off x="4216307" y="1549307"/>
            <a:ext cx="4928211" cy="4622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46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Stellar Locus Quality Tests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5105400" cy="4724400"/>
          </a:xfrm>
        </p:spPr>
        <p:txBody>
          <a:bodyPr/>
          <a:lstStyle/>
          <a:p>
            <a:r>
              <a:rPr lang="en-US" sz="2000" dirty="0" smtClean="0"/>
              <a:t>The main sequence populates a small region of color-color space called the stellar locus</a:t>
            </a:r>
          </a:p>
          <a:p>
            <a:endParaRPr lang="en-US" sz="2000" dirty="0"/>
          </a:p>
          <a:p>
            <a:r>
              <a:rPr lang="en-US" sz="2000" dirty="0" smtClean="0"/>
              <a:t>Scatter about the stellar locus reflects the quality of the photometry</a:t>
            </a:r>
          </a:p>
          <a:p>
            <a:pPr lvl="1"/>
            <a:r>
              <a:rPr lang="en-US" sz="1600" dirty="0" smtClean="0"/>
              <a:t>DES: 2% to 3%</a:t>
            </a:r>
          </a:p>
          <a:p>
            <a:pPr lvl="1"/>
            <a:r>
              <a:rPr lang="en-US" sz="1600" dirty="0" smtClean="0"/>
              <a:t>SDSS: 4% to 5%</a:t>
            </a:r>
          </a:p>
          <a:p>
            <a:endParaRPr lang="en-US" sz="2000" dirty="0"/>
          </a:p>
          <a:p>
            <a:r>
              <a:rPr lang="en-US" sz="2000" dirty="0" smtClean="0"/>
              <a:t>The location of the stellar locus along with a single absolute magnitude (i.e. from 2MASS) allows independent photometric calibration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13. June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Mohr - eROSITA CWG Meeting - Bonn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D9B018-6950-1F48-97BC-A2255AD313DF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7" name="Picture 6" descr="SPT-CLJ0416-4938_riiz_auto_sca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828800"/>
            <a:ext cx="3852000" cy="3608483"/>
          </a:xfrm>
          <a:prstGeom prst="rect">
            <a:avLst/>
          </a:prstGeom>
        </p:spPr>
      </p:pic>
      <p:pic>
        <p:nvPicPr>
          <p:cNvPr id="8" name="Picture 7" descr="SPT-CLJ0416-4938_grrj_auto_sca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800" y="1828800"/>
            <a:ext cx="3852000" cy="3608483"/>
          </a:xfrm>
          <a:prstGeom prst="rect">
            <a:avLst/>
          </a:prstGeom>
        </p:spPr>
      </p:pic>
      <p:pic>
        <p:nvPicPr>
          <p:cNvPr id="9" name="Picture 8" descr="slrscatter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828800"/>
            <a:ext cx="3636000" cy="3615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1486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xtured">
  <a:themeElements>
    <a:clrScheme name="Textured 1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2" charset="-5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2" charset="-52"/>
          </a:defRPr>
        </a:defPPr>
      </a:lstStyle>
    </a:lnDef>
  </a:objectDefaults>
  <a:extraClrSchemeLst>
    <a:extraClrScheme>
      <a:clrScheme name="Textured 1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2B5481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ACB3C1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2B5481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ACB3C1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80808"/>
        </a:dk1>
        <a:lt1>
          <a:srgbClr val="FFFFFF"/>
        </a:lt1>
        <a:dk2>
          <a:srgbClr val="2B5481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ACB3C1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Warbler:Applications:Microsoft Office 2004:Templates:Presentations:Designs:Textured</Template>
  <TotalTime>53048</TotalTime>
  <Pages>19</Pages>
  <Words>679</Words>
  <Application>Microsoft Macintosh PowerPoint</Application>
  <PresentationFormat>On-screen Show (4:3)</PresentationFormat>
  <Paragraphs>114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Textured</vt:lpstr>
      <vt:lpstr>DES Survey Update and Data Quality Overview</vt:lpstr>
      <vt:lpstr>DES Survey Strategy- Depths</vt:lpstr>
      <vt:lpstr>Planned DES Footprint</vt:lpstr>
      <vt:lpstr>eROSITA Sky – from Axel</vt:lpstr>
      <vt:lpstr>DES Science Verification</vt:lpstr>
      <vt:lpstr>Image Quality Statistics</vt:lpstr>
      <vt:lpstr>Photometric Repeatability Tests</vt:lpstr>
      <vt:lpstr>Zeropoint Surface Corrections</vt:lpstr>
      <vt:lpstr>Stellar Locus Quality Tests</vt:lpstr>
      <vt:lpstr>PS1 Update</vt:lpstr>
      <vt:lpstr>PowerPoint Presentation</vt:lpstr>
      <vt:lpstr>Needed Surveys</vt:lpstr>
    </vt:vector>
  </TitlesOfParts>
  <Company>University of Chicago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Interferometric SZE Cluster Images</dc:title>
  <dc:subject>Cluster Regularity, Cosmology and Galaxy Formation</dc:subject>
  <dc:creator>Joseph J Mohr</dc:creator>
  <cp:keywords/>
  <dc:description/>
  <cp:lastModifiedBy>Joseph Mohr</cp:lastModifiedBy>
  <cp:revision>5045</cp:revision>
  <cp:lastPrinted>2012-05-23T04:22:46Z</cp:lastPrinted>
  <dcterms:created xsi:type="dcterms:W3CDTF">2010-10-05T11:44:03Z</dcterms:created>
  <dcterms:modified xsi:type="dcterms:W3CDTF">2013-06-13T06:22:34Z</dcterms:modified>
</cp:coreProperties>
</file>